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1"/>
  </p:notesMasterIdLst>
  <p:handoutMasterIdLst>
    <p:handoutMasterId r:id="rId32"/>
  </p:handoutMasterIdLst>
  <p:sldIdLst>
    <p:sldId id="552" r:id="rId8"/>
    <p:sldId id="547" r:id="rId9"/>
    <p:sldId id="646" r:id="rId10"/>
    <p:sldId id="654" r:id="rId11"/>
    <p:sldId id="653" r:id="rId12"/>
    <p:sldId id="650" r:id="rId13"/>
    <p:sldId id="647" r:id="rId14"/>
    <p:sldId id="655" r:id="rId15"/>
    <p:sldId id="657" r:id="rId16"/>
    <p:sldId id="648" r:id="rId17"/>
    <p:sldId id="656" r:id="rId18"/>
    <p:sldId id="636" r:id="rId19"/>
    <p:sldId id="658" r:id="rId20"/>
    <p:sldId id="659" r:id="rId21"/>
    <p:sldId id="649" r:id="rId22"/>
    <p:sldId id="660" r:id="rId23"/>
    <p:sldId id="661" r:id="rId24"/>
    <p:sldId id="638" r:id="rId25"/>
    <p:sldId id="663" r:id="rId26"/>
    <p:sldId id="664" r:id="rId27"/>
    <p:sldId id="665" r:id="rId28"/>
    <p:sldId id="666" r:id="rId29"/>
    <p:sldId id="553" r:id="rId30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7" autoAdjust="0"/>
    <p:restoredTop sz="94605" autoAdjust="0"/>
  </p:normalViewPr>
  <p:slideViewPr>
    <p:cSldViewPr snapToGrid="0" showGuides="1">
      <p:cViewPr varScale="1">
        <p:scale>
          <a:sx n="110" d="100"/>
          <a:sy n="110" d="100"/>
        </p:scale>
        <p:origin x="990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07-Aug-18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07-Aug-18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D600-F5E1-4236-AEC0-BA8D049BE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7" y="6588361"/>
            <a:ext cx="28956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81390-FBF6-429E-867C-2E33C0A73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9091" y="6588361"/>
            <a:ext cx="28956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E3F7E-679B-409E-9582-0885997F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479" y="6460104"/>
            <a:ext cx="4953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C406D-F335-4BA3-B7BC-288F6D6B5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1438" y="6590581"/>
            <a:ext cx="1371600" cy="267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7E7D4-F2C5-4E2E-A60D-CF55B276A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4064" y="6467655"/>
            <a:ext cx="628650" cy="11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B4FC1-31A8-401B-88B3-952D8019E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90581"/>
            <a:ext cx="2895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3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BB4D9-4289-444D-AD80-632FB684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38"/>
            <a:ext cx="9144000" cy="5107577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3319" y="5615868"/>
            <a:ext cx="9144000" cy="9752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18552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0" y="6070505"/>
            <a:ext cx="1609483" cy="66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4EDC54-A096-4269-AFA3-EB2B08B006CB}"/>
              </a:ext>
            </a:extLst>
          </p:cNvPr>
          <p:cNvSpPr/>
          <p:nvPr/>
        </p:nvSpPr>
        <p:spPr>
          <a:xfrm>
            <a:off x="0" y="66237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>
                <a:solidFill>
                  <a:schemeClr val="bg1"/>
                </a:solidFill>
              </a:rPr>
              <a:t>https://www.askideas.com/20-amazing-sunset-view-pictures-and-images-of-charles-bridge/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F6B700-2537-423E-86CB-6BA74D0C4951}"/>
              </a:ext>
            </a:extLst>
          </p:cNvPr>
          <p:cNvSpPr/>
          <p:nvPr/>
        </p:nvSpPr>
        <p:spPr>
          <a:xfrm>
            <a:off x="0" y="5007429"/>
            <a:ext cx="9144000" cy="818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9FEAD3-7CC8-4E97-90E5-580BA363C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5353"/>
            <a:ext cx="1079166" cy="823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45D7C9-8571-4EC5-A38E-03E1E4563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749" y="5000454"/>
            <a:ext cx="1200135" cy="828000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6D4679D3-9D78-4BB6-B0A8-C850C406D6A9}"/>
              </a:ext>
            </a:extLst>
          </p:cNvPr>
          <p:cNvSpPr txBox="1">
            <a:spLocks/>
          </p:cNvSpPr>
          <p:nvPr/>
        </p:nvSpPr>
        <p:spPr>
          <a:xfrm>
            <a:off x="-78923" y="5036999"/>
            <a:ext cx="8993876" cy="805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chemeClr val="bg1"/>
                </a:solidFill>
              </a:rPr>
              <a:t>Centrally managed users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for consortia with a network zone </a:t>
            </a:r>
          </a:p>
        </p:txBody>
      </p:sp>
    </p:spTree>
    <p:extLst>
      <p:ext uri="{BB962C8B-B14F-4D97-AF65-F5344CB8AC3E}">
        <p14:creationId xmlns:p14="http://schemas.microsoft.com/office/powerpoint/2010/main" val="3675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B1EBD-5930-4C44-94B3-433E095FFECB}"/>
              </a:ext>
            </a:extLst>
          </p:cNvPr>
          <p:cNvSpPr txBox="1"/>
          <p:nvPr/>
        </p:nvSpPr>
        <p:spPr>
          <a:xfrm>
            <a:off x="800100" y="990600"/>
            <a:ext cx="7772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Prerequisites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An example using loan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example using request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88927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358CE-4A26-48F5-A1E0-A3CCF63B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" y="2234186"/>
            <a:ext cx="9000000" cy="3261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loan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1075075"/>
          </a:xfrm>
        </p:spPr>
        <p:txBody>
          <a:bodyPr>
            <a:normAutofit fontScale="92500"/>
          </a:bodyPr>
          <a:lstStyle/>
          <a:p>
            <a:r>
              <a:rPr lang="en-US" dirty="0"/>
              <a:t>User Alicia Chen identifier AliciaC613 exists in the network zone and not in the member institution “Alma University”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C62DE-7CE8-4C90-8A3F-9B31E909D9CB}"/>
              </a:ext>
            </a:extLst>
          </p:cNvPr>
          <p:cNvSpPr txBox="1"/>
          <p:nvPr/>
        </p:nvSpPr>
        <p:spPr>
          <a:xfrm>
            <a:off x="318052" y="3922643"/>
            <a:ext cx="1086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Network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6F950D-DB9B-4D5D-B652-A28580F1348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" y="2633405"/>
            <a:ext cx="92765" cy="1183221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04C08B-8B0F-42A7-9B66-D6149F7EA15F}"/>
              </a:ext>
            </a:extLst>
          </p:cNvPr>
          <p:cNvSpPr/>
          <p:nvPr/>
        </p:nvSpPr>
        <p:spPr>
          <a:xfrm>
            <a:off x="3831770" y="2822713"/>
            <a:ext cx="862149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ACE7E-C697-4D24-B124-DBF9B500BE9E}"/>
              </a:ext>
            </a:extLst>
          </p:cNvPr>
          <p:cNvSpPr/>
          <p:nvPr/>
        </p:nvSpPr>
        <p:spPr>
          <a:xfrm>
            <a:off x="1681511" y="5129349"/>
            <a:ext cx="4135815" cy="385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8BE86-27EE-4240-A3C0-0735D5D80836}"/>
              </a:ext>
            </a:extLst>
          </p:cNvPr>
          <p:cNvSpPr txBox="1"/>
          <p:nvPr/>
        </p:nvSpPr>
        <p:spPr>
          <a:xfrm>
            <a:off x="5645426" y="3220278"/>
            <a:ext cx="3050703" cy="646331"/>
          </a:xfrm>
          <a:prstGeom prst="rect">
            <a:avLst/>
          </a:prstGeom>
          <a:solidFill>
            <a:srgbClr val="FFFF00"/>
          </a:solidFill>
          <a:ln>
            <a:solidFill>
              <a:srgbClr val="EE3A43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Here we see she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in the network institution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248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loan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887013"/>
          </a:xfrm>
        </p:spPr>
        <p:txBody>
          <a:bodyPr>
            <a:normAutofit fontScale="92500"/>
          </a:bodyPr>
          <a:lstStyle/>
          <a:p>
            <a:r>
              <a:rPr lang="en-US" dirty="0"/>
              <a:t>User Alicia Chen identifier AliciaC613 exists in the network zone and not in the member institution “Alma University”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D3925-B778-4CDA-B374-4646F64A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98" y="2181846"/>
            <a:ext cx="8029575" cy="3819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C62DE-7CE8-4C90-8A3F-9B31E909D9CB}"/>
              </a:ext>
            </a:extLst>
          </p:cNvPr>
          <p:cNvSpPr txBox="1"/>
          <p:nvPr/>
        </p:nvSpPr>
        <p:spPr>
          <a:xfrm>
            <a:off x="318052" y="3922643"/>
            <a:ext cx="1086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Member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6F950D-DB9B-4D5D-B652-A28580F1348F}"/>
              </a:ext>
            </a:extLst>
          </p:cNvPr>
          <p:cNvCxnSpPr/>
          <p:nvPr/>
        </p:nvCxnSpPr>
        <p:spPr>
          <a:xfrm flipV="1">
            <a:off x="702365" y="2570922"/>
            <a:ext cx="357809" cy="124570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04C08B-8B0F-42A7-9B66-D6149F7EA15F}"/>
              </a:ext>
            </a:extLst>
          </p:cNvPr>
          <p:cNvSpPr/>
          <p:nvPr/>
        </p:nvSpPr>
        <p:spPr>
          <a:xfrm>
            <a:off x="3379304" y="2822713"/>
            <a:ext cx="1166192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ACE7E-C697-4D24-B124-DBF9B500BE9E}"/>
              </a:ext>
            </a:extLst>
          </p:cNvPr>
          <p:cNvSpPr/>
          <p:nvPr/>
        </p:nvSpPr>
        <p:spPr>
          <a:xfrm>
            <a:off x="6109252" y="5274365"/>
            <a:ext cx="1630018" cy="727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8BE86-27EE-4240-A3C0-0735D5D80836}"/>
              </a:ext>
            </a:extLst>
          </p:cNvPr>
          <p:cNvSpPr txBox="1"/>
          <p:nvPr/>
        </p:nvSpPr>
        <p:spPr>
          <a:xfrm>
            <a:off x="5645426" y="3220278"/>
            <a:ext cx="3050703" cy="646331"/>
          </a:xfrm>
          <a:prstGeom prst="rect">
            <a:avLst/>
          </a:prstGeom>
          <a:solidFill>
            <a:srgbClr val="FFFF00"/>
          </a:solidFill>
          <a:ln>
            <a:solidFill>
              <a:srgbClr val="EE3A43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Here we see she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in the member institution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3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81164-7537-4F53-ABAA-D1F02880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16" y="2059358"/>
            <a:ext cx="8362950" cy="342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loan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887013"/>
          </a:xfrm>
        </p:spPr>
        <p:txBody>
          <a:bodyPr>
            <a:normAutofit fontScale="92500"/>
          </a:bodyPr>
          <a:lstStyle/>
          <a:p>
            <a:r>
              <a:rPr lang="en-US" dirty="0"/>
              <a:t>Now in member institution ‘Alma University’ we will perform a loan to user Alicia Chen identifier AliciaC613.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C62DE-7CE8-4C90-8A3F-9B31E909D9CB}"/>
              </a:ext>
            </a:extLst>
          </p:cNvPr>
          <p:cNvSpPr txBox="1"/>
          <p:nvPr/>
        </p:nvSpPr>
        <p:spPr>
          <a:xfrm>
            <a:off x="161297" y="3922643"/>
            <a:ext cx="201584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Member institution where Alicia does not exist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6F950D-DB9B-4D5D-B652-A28580F1348F}"/>
              </a:ext>
            </a:extLst>
          </p:cNvPr>
          <p:cNvCxnSpPr>
            <a:cxnSpLocks/>
          </p:cNvCxnSpPr>
          <p:nvPr/>
        </p:nvCxnSpPr>
        <p:spPr>
          <a:xfrm flipV="1">
            <a:off x="566057" y="2570922"/>
            <a:ext cx="337363" cy="1286975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04C08B-8B0F-42A7-9B66-D6149F7EA15F}"/>
              </a:ext>
            </a:extLst>
          </p:cNvPr>
          <p:cNvSpPr/>
          <p:nvPr/>
        </p:nvSpPr>
        <p:spPr>
          <a:xfrm>
            <a:off x="4081402" y="4094164"/>
            <a:ext cx="1166192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44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C00CA-43F4-4CDB-BBD2-E6E121526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" y="1696555"/>
            <a:ext cx="9000000" cy="34103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loan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887013"/>
          </a:xfrm>
        </p:spPr>
        <p:txBody>
          <a:bodyPr>
            <a:normAutofit/>
          </a:bodyPr>
          <a:lstStyle/>
          <a:p>
            <a:r>
              <a:rPr lang="en-US" dirty="0"/>
              <a:t>User is created in Alma University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C62DE-7CE8-4C90-8A3F-9B31E909D9CB}"/>
              </a:ext>
            </a:extLst>
          </p:cNvPr>
          <p:cNvSpPr txBox="1"/>
          <p:nvPr/>
        </p:nvSpPr>
        <p:spPr>
          <a:xfrm>
            <a:off x="239674" y="5106884"/>
            <a:ext cx="29041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Previously Alicia did not exist in member Alma University.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6F950D-DB9B-4D5D-B652-A28580F1348F}"/>
              </a:ext>
            </a:extLst>
          </p:cNvPr>
          <p:cNvCxnSpPr>
            <a:cxnSpLocks/>
          </p:cNvCxnSpPr>
          <p:nvPr/>
        </p:nvCxnSpPr>
        <p:spPr>
          <a:xfrm flipH="1" flipV="1">
            <a:off x="330927" y="2046514"/>
            <a:ext cx="418010" cy="306037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04C08B-8B0F-42A7-9B66-D6149F7EA15F}"/>
              </a:ext>
            </a:extLst>
          </p:cNvPr>
          <p:cNvSpPr/>
          <p:nvPr/>
        </p:nvSpPr>
        <p:spPr>
          <a:xfrm>
            <a:off x="6528511" y="2962051"/>
            <a:ext cx="2549870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75E33-9DF8-4691-A4B0-6DD3D92C7AB7}"/>
              </a:ext>
            </a:extLst>
          </p:cNvPr>
          <p:cNvSpPr txBox="1"/>
          <p:nvPr/>
        </p:nvSpPr>
        <p:spPr>
          <a:xfrm>
            <a:off x="5874119" y="5334186"/>
            <a:ext cx="290412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Note specifying that Alicia was copied from the network zone.</a:t>
            </a:r>
            <a:endParaRPr lang="he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E828BD-9DE7-4D70-B676-E2EFD7F2CD8A}"/>
              </a:ext>
            </a:extLst>
          </p:cNvPr>
          <p:cNvCxnSpPr>
            <a:cxnSpLocks/>
          </p:cNvCxnSpPr>
          <p:nvPr/>
        </p:nvCxnSpPr>
        <p:spPr>
          <a:xfrm flipV="1">
            <a:off x="7090802" y="3401719"/>
            <a:ext cx="503639" cy="1932467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B1EBD-5930-4C44-94B3-433E095FFECB}"/>
              </a:ext>
            </a:extLst>
          </p:cNvPr>
          <p:cNvSpPr txBox="1"/>
          <p:nvPr/>
        </p:nvSpPr>
        <p:spPr>
          <a:xfrm>
            <a:off x="800100" y="990600"/>
            <a:ext cx="7772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Prerequisites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example using loan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An example using request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87675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358CE-4A26-48F5-A1E0-A3CCF63B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" y="2843789"/>
            <a:ext cx="9000000" cy="3261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request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86167"/>
            <a:ext cx="8282085" cy="10750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in the previous case when using a loan …</a:t>
            </a:r>
          </a:p>
          <a:p>
            <a:r>
              <a:rPr lang="en-US" dirty="0"/>
              <a:t>User Alicia Chen identifier AliciaC613 exists in the network zone and not in the member institution “Alma University”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C62DE-7CE8-4C90-8A3F-9B31E909D9CB}"/>
              </a:ext>
            </a:extLst>
          </p:cNvPr>
          <p:cNvSpPr txBox="1"/>
          <p:nvPr/>
        </p:nvSpPr>
        <p:spPr>
          <a:xfrm>
            <a:off x="318052" y="4532246"/>
            <a:ext cx="1086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Network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6F950D-DB9B-4D5D-B652-A28580F1348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" y="3243008"/>
            <a:ext cx="92765" cy="1183221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04C08B-8B0F-42A7-9B66-D6149F7EA15F}"/>
              </a:ext>
            </a:extLst>
          </p:cNvPr>
          <p:cNvSpPr/>
          <p:nvPr/>
        </p:nvSpPr>
        <p:spPr>
          <a:xfrm>
            <a:off x="3831770" y="3432316"/>
            <a:ext cx="862149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ACE7E-C697-4D24-B124-DBF9B500BE9E}"/>
              </a:ext>
            </a:extLst>
          </p:cNvPr>
          <p:cNvSpPr/>
          <p:nvPr/>
        </p:nvSpPr>
        <p:spPr>
          <a:xfrm>
            <a:off x="1681511" y="5738952"/>
            <a:ext cx="4135815" cy="385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8BE86-27EE-4240-A3C0-0735D5D80836}"/>
              </a:ext>
            </a:extLst>
          </p:cNvPr>
          <p:cNvSpPr txBox="1"/>
          <p:nvPr/>
        </p:nvSpPr>
        <p:spPr>
          <a:xfrm>
            <a:off x="5645426" y="3829881"/>
            <a:ext cx="3050703" cy="646331"/>
          </a:xfrm>
          <a:prstGeom prst="rect">
            <a:avLst/>
          </a:prstGeom>
          <a:solidFill>
            <a:srgbClr val="FFFF00"/>
          </a:solidFill>
          <a:ln>
            <a:solidFill>
              <a:srgbClr val="EE3A43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Here we see she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in the network institution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911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request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D3925-B778-4CDA-B374-4646F64A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98" y="2434397"/>
            <a:ext cx="8029575" cy="3819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C62DE-7CE8-4C90-8A3F-9B31E909D9CB}"/>
              </a:ext>
            </a:extLst>
          </p:cNvPr>
          <p:cNvSpPr txBox="1"/>
          <p:nvPr/>
        </p:nvSpPr>
        <p:spPr>
          <a:xfrm>
            <a:off x="318052" y="4175194"/>
            <a:ext cx="1086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Member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6F950D-DB9B-4D5D-B652-A28580F1348F}"/>
              </a:ext>
            </a:extLst>
          </p:cNvPr>
          <p:cNvCxnSpPr/>
          <p:nvPr/>
        </p:nvCxnSpPr>
        <p:spPr>
          <a:xfrm flipV="1">
            <a:off x="702365" y="2823473"/>
            <a:ext cx="357809" cy="124570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04C08B-8B0F-42A7-9B66-D6149F7EA15F}"/>
              </a:ext>
            </a:extLst>
          </p:cNvPr>
          <p:cNvSpPr/>
          <p:nvPr/>
        </p:nvSpPr>
        <p:spPr>
          <a:xfrm>
            <a:off x="3379304" y="3075264"/>
            <a:ext cx="1166192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ACE7E-C697-4D24-B124-DBF9B500BE9E}"/>
              </a:ext>
            </a:extLst>
          </p:cNvPr>
          <p:cNvSpPr/>
          <p:nvPr/>
        </p:nvSpPr>
        <p:spPr>
          <a:xfrm>
            <a:off x="6109252" y="5526916"/>
            <a:ext cx="1630018" cy="727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8BE86-27EE-4240-A3C0-0735D5D80836}"/>
              </a:ext>
            </a:extLst>
          </p:cNvPr>
          <p:cNvSpPr txBox="1"/>
          <p:nvPr/>
        </p:nvSpPr>
        <p:spPr>
          <a:xfrm>
            <a:off x="5645426" y="3472829"/>
            <a:ext cx="3050703" cy="646331"/>
          </a:xfrm>
          <a:prstGeom prst="rect">
            <a:avLst/>
          </a:prstGeom>
          <a:solidFill>
            <a:srgbClr val="FFFF00"/>
          </a:solidFill>
          <a:ln>
            <a:solidFill>
              <a:srgbClr val="EE3A43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Here we see she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in the member institution</a:t>
            </a:r>
            <a:endParaRPr lang="he-IL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11E6401-B09C-4C47-B105-704A624F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86167"/>
            <a:ext cx="8282085" cy="10750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in the previous case when using a loan …</a:t>
            </a:r>
          </a:p>
          <a:p>
            <a:r>
              <a:rPr lang="en-US" dirty="0"/>
              <a:t>User Alicia Chen identifier AliciaC613 exists in the network zone and not in the member institution “Alma University”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11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request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23186"/>
          </a:xfrm>
        </p:spPr>
        <p:txBody>
          <a:bodyPr>
            <a:normAutofit/>
          </a:bodyPr>
          <a:lstStyle/>
          <a:p>
            <a:r>
              <a:rPr lang="en-US" dirty="0"/>
              <a:t>In member institution “Alma University” barcode AS-13579 is on loan and a request will be made on it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DCBB0-F916-4907-BC93-E0F75F88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" y="1937980"/>
            <a:ext cx="9000000" cy="3586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F7159E-80DE-4EA6-9C78-974EAA9EE7EC}"/>
              </a:ext>
            </a:extLst>
          </p:cNvPr>
          <p:cNvSpPr txBox="1"/>
          <p:nvPr/>
        </p:nvSpPr>
        <p:spPr>
          <a:xfrm>
            <a:off x="318052" y="4175194"/>
            <a:ext cx="10866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Member</a:t>
            </a:r>
            <a:endParaRPr lang="he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047CB5-C394-443F-811D-C8757C273711}"/>
              </a:ext>
            </a:extLst>
          </p:cNvPr>
          <p:cNvCxnSpPr>
            <a:cxnSpLocks/>
          </p:cNvCxnSpPr>
          <p:nvPr/>
        </p:nvCxnSpPr>
        <p:spPr>
          <a:xfrm flipH="1" flipV="1">
            <a:off x="414044" y="2225544"/>
            <a:ext cx="447347" cy="194965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C4BD39E-5595-4920-88F2-41864A4A0088}"/>
              </a:ext>
            </a:extLst>
          </p:cNvPr>
          <p:cNvSpPr/>
          <p:nvPr/>
        </p:nvSpPr>
        <p:spPr>
          <a:xfrm>
            <a:off x="8429897" y="3692434"/>
            <a:ext cx="426720" cy="226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848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E7C77-05C9-41F8-A131-A569CAD0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376" y="1553474"/>
            <a:ext cx="4581057" cy="4730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request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23186"/>
          </a:xfrm>
        </p:spPr>
        <p:txBody>
          <a:bodyPr>
            <a:normAutofit/>
          </a:bodyPr>
          <a:lstStyle/>
          <a:p>
            <a:r>
              <a:rPr lang="en-US" dirty="0"/>
              <a:t>We will add enter the patron ID and ‘enter’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4BD39E-5595-4920-88F2-41864A4A0088}"/>
              </a:ext>
            </a:extLst>
          </p:cNvPr>
          <p:cNvSpPr/>
          <p:nvPr/>
        </p:nvSpPr>
        <p:spPr>
          <a:xfrm>
            <a:off x="2978332" y="3217787"/>
            <a:ext cx="1593669" cy="283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24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B1EBD-5930-4C44-94B3-433E095FFECB}"/>
              </a:ext>
            </a:extLst>
          </p:cNvPr>
          <p:cNvSpPr txBox="1"/>
          <p:nvPr/>
        </p:nvSpPr>
        <p:spPr>
          <a:xfrm>
            <a:off x="800100" y="990600"/>
            <a:ext cx="7772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Prerequisites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example using loan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example using request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23993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8B606-88C5-492C-BAD2-7E275CA8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70" y="1742802"/>
            <a:ext cx="4576219" cy="4650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request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23186"/>
          </a:xfrm>
        </p:spPr>
        <p:txBody>
          <a:bodyPr>
            <a:normAutofit/>
          </a:bodyPr>
          <a:lstStyle/>
          <a:p>
            <a:r>
              <a:rPr lang="en-US" dirty="0"/>
              <a:t>The patron is retrieved from the network and created in the institution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4BD39E-5595-4920-88F2-41864A4A0088}"/>
              </a:ext>
            </a:extLst>
          </p:cNvPr>
          <p:cNvSpPr/>
          <p:nvPr/>
        </p:nvSpPr>
        <p:spPr>
          <a:xfrm>
            <a:off x="2993510" y="3365833"/>
            <a:ext cx="1593669" cy="283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2308D-F497-492C-8B79-04F4C03509BD}"/>
              </a:ext>
            </a:extLst>
          </p:cNvPr>
          <p:cNvSpPr txBox="1"/>
          <p:nvPr/>
        </p:nvSpPr>
        <p:spPr>
          <a:xfrm>
            <a:off x="93522" y="3005643"/>
            <a:ext cx="185832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dirty="0"/>
              <a:t>Based on the user group of the patron (and fulfillment unit rule)  the pickup location can be chosen</a:t>
            </a:r>
            <a:endParaRPr lang="he-IL" sz="1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CD16CE-AD73-4306-8ACE-BBE9313DF4CC}"/>
              </a:ext>
            </a:extLst>
          </p:cNvPr>
          <p:cNvCxnSpPr>
            <a:cxnSpLocks/>
          </p:cNvCxnSpPr>
          <p:nvPr/>
        </p:nvCxnSpPr>
        <p:spPr>
          <a:xfrm>
            <a:off x="861392" y="4175194"/>
            <a:ext cx="2247568" cy="457766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0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72D11-7CB2-42F3-99AF-948DAE346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" y="1875961"/>
            <a:ext cx="9000000" cy="3057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request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23186"/>
          </a:xfrm>
        </p:spPr>
        <p:txBody>
          <a:bodyPr>
            <a:normAutofit/>
          </a:bodyPr>
          <a:lstStyle/>
          <a:p>
            <a:r>
              <a:rPr lang="en-US" dirty="0"/>
              <a:t>The patron now exists in the member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4BD39E-5595-4920-88F2-41864A4A0088}"/>
              </a:ext>
            </a:extLst>
          </p:cNvPr>
          <p:cNvSpPr/>
          <p:nvPr/>
        </p:nvSpPr>
        <p:spPr>
          <a:xfrm>
            <a:off x="78382" y="1875961"/>
            <a:ext cx="818602" cy="388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43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2B1F40-2D53-4A4B-B863-5D111FC4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" y="2015157"/>
            <a:ext cx="9000000" cy="2783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using request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23186"/>
          </a:xfrm>
        </p:spPr>
        <p:txBody>
          <a:bodyPr>
            <a:normAutofit/>
          </a:bodyPr>
          <a:lstStyle/>
          <a:p>
            <a:r>
              <a:rPr lang="en-US" dirty="0"/>
              <a:t>The patron in the member has a note specifying that it was copied from the network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4BD39E-5595-4920-88F2-41864A4A0088}"/>
              </a:ext>
            </a:extLst>
          </p:cNvPr>
          <p:cNvSpPr/>
          <p:nvPr/>
        </p:nvSpPr>
        <p:spPr>
          <a:xfrm>
            <a:off x="243844" y="4458788"/>
            <a:ext cx="2865115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54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88082" y="5408023"/>
            <a:ext cx="5456903" cy="1117085"/>
            <a:chOff x="-662152" y="1434662"/>
            <a:chExt cx="2727435" cy="2727435"/>
          </a:xfrm>
        </p:grpSpPr>
        <p:sp>
          <p:nvSpPr>
            <p:cNvPr id="18" name="Rectangle 17"/>
            <p:cNvSpPr/>
            <p:nvPr/>
          </p:nvSpPr>
          <p:spPr>
            <a:xfrm>
              <a:off x="-662152" y="1434662"/>
              <a:ext cx="2727435" cy="2727435"/>
            </a:xfrm>
            <a:prstGeom prst="rect">
              <a:avLst/>
            </a:pr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-662152" y="1434662"/>
              <a:ext cx="2727435" cy="272743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4"/>
          <p:cNvSpPr txBox="1">
            <a:spLocks/>
          </p:cNvSpPr>
          <p:nvPr/>
        </p:nvSpPr>
        <p:spPr>
          <a:xfrm>
            <a:off x="2023750" y="5465473"/>
            <a:ext cx="5456903" cy="96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Thank You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Yoel.Kortick@exlibrisgroup.com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7C40A-8058-41E2-9FE4-3A340B6EF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8"/>
            <a:ext cx="9144000" cy="51075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E100B7-900C-4544-AC0A-8E7C6FE1FD1A}"/>
              </a:ext>
            </a:extLst>
          </p:cNvPr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>
                <a:solidFill>
                  <a:schemeClr val="bg1"/>
                </a:solidFill>
              </a:rPr>
              <a:t>https://www.askideas.com/20-amazing-sunset-view-pictures-and-images-of-charles-bridge/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F4AD1-2D14-4CCD-A24D-A6C945A9A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8567"/>
            <a:ext cx="1079166" cy="823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40AB0-7FB8-46FF-9335-81EC4D0FB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749" y="5113668"/>
            <a:ext cx="1200135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426126"/>
          </a:xfrm>
        </p:spPr>
        <p:txBody>
          <a:bodyPr>
            <a:normAutofit/>
          </a:bodyPr>
          <a:lstStyle/>
          <a:p>
            <a:r>
              <a:rPr lang="en-US" dirty="0"/>
              <a:t>For consortia with a network zone it is possible manage users in the network zone and distribute them to member institutions. </a:t>
            </a:r>
          </a:p>
          <a:p>
            <a:endParaRPr lang="en-US" dirty="0"/>
          </a:p>
          <a:p>
            <a:r>
              <a:rPr lang="en-US" dirty="0"/>
              <a:t>The user record at the member institution is automatically retrieved from the Network Zone when required, for example:</a:t>
            </a:r>
          </a:p>
          <a:p>
            <a:endParaRPr lang="en-US" dirty="0"/>
          </a:p>
          <a:p>
            <a:pPr lvl="1"/>
            <a:r>
              <a:rPr lang="en-US" sz="2800" dirty="0"/>
              <a:t>When loaning to the patron</a:t>
            </a:r>
          </a:p>
          <a:p>
            <a:pPr lvl="1"/>
            <a:r>
              <a:rPr lang="en-US" sz="2800" dirty="0"/>
              <a:t>When placing a request for the patron</a:t>
            </a:r>
          </a:p>
          <a:p>
            <a:pPr lvl="1"/>
            <a:r>
              <a:rPr lang="en-US" sz="2800" dirty="0"/>
              <a:t>When the patron logs in using an external </a:t>
            </a:r>
            <a:r>
              <a:rPr lang="en-US" sz="2800" dirty="0" err="1"/>
              <a:t>IdP</a:t>
            </a:r>
            <a:r>
              <a:rPr lang="en-US" sz="2800" dirty="0"/>
              <a:t> (identity provider)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9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426126"/>
          </a:xfrm>
        </p:spPr>
        <p:txBody>
          <a:bodyPr>
            <a:normAutofit/>
          </a:bodyPr>
          <a:lstStyle/>
          <a:p>
            <a:r>
              <a:rPr lang="en-US" dirty="0"/>
              <a:t>User roles are applied using the role assignment rules and are not distributed.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Local segments (email address, phone numbers etc.) can still be managed at the member institutions</a:t>
            </a:r>
          </a:p>
          <a:p>
            <a:endParaRPr lang="en-US" dirty="0"/>
          </a:p>
          <a:p>
            <a:r>
              <a:rPr lang="en-US" dirty="0"/>
              <a:t>When the SIS is run in the network the update process updates existing records at each member institution, but it does not create a new record for a user that does not exist in a member institution.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5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426126"/>
          </a:xfrm>
        </p:spPr>
        <p:txBody>
          <a:bodyPr>
            <a:normAutofit/>
          </a:bodyPr>
          <a:lstStyle/>
          <a:p>
            <a:r>
              <a:rPr lang="en-US" dirty="0"/>
              <a:t>If the user record does not yet exist in the member institution then it is automatically retrieved from the Network Zone and created in the member institution when required, for example:</a:t>
            </a:r>
          </a:p>
          <a:p>
            <a:endParaRPr lang="en-US" dirty="0"/>
          </a:p>
          <a:p>
            <a:pPr lvl="1"/>
            <a:r>
              <a:rPr lang="en-US" sz="2800" dirty="0"/>
              <a:t>When loaning to the patron</a:t>
            </a:r>
          </a:p>
          <a:p>
            <a:pPr lvl="1"/>
            <a:r>
              <a:rPr lang="en-US" sz="2800" dirty="0"/>
              <a:t>When placing a request for the patron</a:t>
            </a:r>
          </a:p>
          <a:p>
            <a:pPr lvl="1"/>
            <a:r>
              <a:rPr lang="en-US" sz="2800" dirty="0"/>
              <a:t>When the patron logs in using an external </a:t>
            </a:r>
            <a:r>
              <a:rPr lang="en-US" sz="2800" dirty="0" err="1"/>
              <a:t>IdP</a:t>
            </a:r>
            <a:r>
              <a:rPr lang="en-US" sz="2800" dirty="0"/>
              <a:t> (identity provider)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6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30C9D-A038-4247-9A51-4619331CA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8" y="5261939"/>
            <a:ext cx="1080000" cy="87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6D692-41E2-4D14-9B64-24364D523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49" y="5261939"/>
            <a:ext cx="1080000" cy="87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DCDD8E-BE22-4371-BFD4-C5E2FB7EE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09" y="5233871"/>
            <a:ext cx="1080000" cy="87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9F6CA8-9659-465F-B075-4756FFD89963}"/>
              </a:ext>
            </a:extLst>
          </p:cNvPr>
          <p:cNvSpPr txBox="1"/>
          <p:nvPr/>
        </p:nvSpPr>
        <p:spPr>
          <a:xfrm>
            <a:off x="276587" y="6186017"/>
            <a:ext cx="130873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Institution A</a:t>
            </a:r>
            <a:endParaRPr lang="he-IL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E9BC3C-5CF3-4A03-A090-1BB55D84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38" y="941212"/>
            <a:ext cx="1115063" cy="10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0616C-20DD-470D-974A-B9EEAC1C1998}"/>
              </a:ext>
            </a:extLst>
          </p:cNvPr>
          <p:cNvSpPr txBox="1"/>
          <p:nvPr/>
        </p:nvSpPr>
        <p:spPr>
          <a:xfrm>
            <a:off x="3815791" y="2042052"/>
            <a:ext cx="142544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Network Zone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88994-0A22-48E4-A2F0-96984EED1F7A}"/>
              </a:ext>
            </a:extLst>
          </p:cNvPr>
          <p:cNvSpPr txBox="1"/>
          <p:nvPr/>
        </p:nvSpPr>
        <p:spPr>
          <a:xfrm>
            <a:off x="3904938" y="6178542"/>
            <a:ext cx="130873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Institution B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325692-77C5-41E1-B561-C9FCAE11534E}"/>
              </a:ext>
            </a:extLst>
          </p:cNvPr>
          <p:cNvSpPr txBox="1"/>
          <p:nvPr/>
        </p:nvSpPr>
        <p:spPr>
          <a:xfrm>
            <a:off x="7533012" y="6177704"/>
            <a:ext cx="130873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Institution C</a:t>
            </a:r>
            <a:endParaRPr lang="he-IL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0A268E-345A-48BC-8AA2-FBBB26B3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98" y="825527"/>
            <a:ext cx="1548000" cy="104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C21719-1FCB-4AAA-865E-92ECE52B7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738" y="2452752"/>
            <a:ext cx="1080000" cy="12670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13AB36-8FC7-4198-BFBB-77988D0253F4}"/>
              </a:ext>
            </a:extLst>
          </p:cNvPr>
          <p:cNvSpPr txBox="1"/>
          <p:nvPr/>
        </p:nvSpPr>
        <p:spPr>
          <a:xfrm>
            <a:off x="3872109" y="3735009"/>
            <a:ext cx="14817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ID=AliciaC613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AF83E0-43DD-4524-8C13-3519A8472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11832">
            <a:off x="1482946" y="4486026"/>
            <a:ext cx="2573622" cy="68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3D6D7F-D0F3-4D3B-887B-8B418C43A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97409">
            <a:off x="5258314" y="4392698"/>
            <a:ext cx="2573622" cy="685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B1DE9F-46EE-4414-B0A5-054F3419F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038541" y="4350279"/>
            <a:ext cx="1098166" cy="685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C9CDC1-C962-452E-ABF1-33E1CF22D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317" y="892814"/>
            <a:ext cx="18859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2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B1EBD-5930-4C44-94B3-433E095FFECB}"/>
              </a:ext>
            </a:extLst>
          </p:cNvPr>
          <p:cNvSpPr txBox="1"/>
          <p:nvPr/>
        </p:nvSpPr>
        <p:spPr>
          <a:xfrm>
            <a:off x="800100" y="990600"/>
            <a:ext cx="7772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Prerequisites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example using loan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 example using request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92448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929636"/>
          </a:xfrm>
        </p:spPr>
        <p:txBody>
          <a:bodyPr>
            <a:normAutofit/>
          </a:bodyPr>
          <a:lstStyle/>
          <a:p>
            <a:r>
              <a:rPr lang="en-US" dirty="0"/>
              <a:t>To set up this functionality in the Network zone define “Configuration &gt; General &gt; Collaborative &gt; Networks &gt; Network Zone Setup”  so that the member institutions are defined as “Share Users = True”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13F7C-DAF0-41B9-97CF-9711AE61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3011967"/>
            <a:ext cx="9000000" cy="2671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80C74B-40BB-46CE-A5BF-3E85B3C1142C}"/>
              </a:ext>
            </a:extLst>
          </p:cNvPr>
          <p:cNvSpPr/>
          <p:nvPr/>
        </p:nvSpPr>
        <p:spPr>
          <a:xfrm>
            <a:off x="6467061" y="4239209"/>
            <a:ext cx="1669774" cy="1444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48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80401"/>
          </a:xfrm>
        </p:spPr>
        <p:txBody>
          <a:bodyPr>
            <a:normAutofit/>
          </a:bodyPr>
          <a:lstStyle/>
          <a:p>
            <a:r>
              <a:rPr lang="en-US" dirty="0"/>
              <a:t>Notify Ex Libris of the desired cross-consortia identifiers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6F2CD-EFA6-452F-9DA2-04E3C815C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76" y="2432549"/>
            <a:ext cx="5859969" cy="37589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3632173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6972</TotalTime>
  <Words>631</Words>
  <Application>Microsoft Office PowerPoint</Application>
  <PresentationFormat>On-screen Show (4:3)</PresentationFormat>
  <Paragraphs>114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Prerequisites</vt:lpstr>
      <vt:lpstr>Prerequisites</vt:lpstr>
      <vt:lpstr>Introduction</vt:lpstr>
      <vt:lpstr>An example using loan</vt:lpstr>
      <vt:lpstr>An example using loan</vt:lpstr>
      <vt:lpstr>An example using loan</vt:lpstr>
      <vt:lpstr>An example using loan</vt:lpstr>
      <vt:lpstr>Introduction</vt:lpstr>
      <vt:lpstr>An example using request</vt:lpstr>
      <vt:lpstr>An example using request</vt:lpstr>
      <vt:lpstr>An example using request</vt:lpstr>
      <vt:lpstr>An example using request</vt:lpstr>
      <vt:lpstr>An example using request</vt:lpstr>
      <vt:lpstr>An example using request</vt:lpstr>
      <vt:lpstr>An example using request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430</cp:revision>
  <cp:lastPrinted>2015-10-14T02:56:41Z</cp:lastPrinted>
  <dcterms:created xsi:type="dcterms:W3CDTF">2015-04-14T20:14:13Z</dcterms:created>
  <dcterms:modified xsi:type="dcterms:W3CDTF">2018-08-07T05:21:00Z</dcterms:modified>
</cp:coreProperties>
</file>